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7"/>
  </p:notesMasterIdLst>
  <p:handoutMasterIdLst>
    <p:handoutMasterId r:id="rId58"/>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547" r:id="rId36"/>
    <p:sldId id="433" r:id="rId37"/>
    <p:sldId id="457" r:id="rId38"/>
    <p:sldId id="509" r:id="rId39"/>
    <p:sldId id="521" r:id="rId40"/>
    <p:sldId id="522" r:id="rId41"/>
    <p:sldId id="523" r:id="rId42"/>
    <p:sldId id="524" r:id="rId43"/>
    <p:sldId id="548" r:id="rId44"/>
    <p:sldId id="571" r:id="rId45"/>
    <p:sldId id="572" r:id="rId46"/>
    <p:sldId id="537" r:id="rId47"/>
    <p:sldId id="464" r:id="rId48"/>
    <p:sldId id="573" r:id="rId49"/>
    <p:sldId id="577" r:id="rId50"/>
    <p:sldId id="574" r:id="rId51"/>
    <p:sldId id="575" r:id="rId52"/>
    <p:sldId id="576" r:id="rId53"/>
    <p:sldId id="562" r:id="rId54"/>
    <p:sldId id="516" r:id="rId55"/>
    <p:sldId id="54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547"/>
            <p14:sldId id="433"/>
            <p14:sldId id="457"/>
            <p14:sldId id="509"/>
            <p14:sldId id="521"/>
            <p14:sldId id="522"/>
            <p14:sldId id="523"/>
            <p14:sldId id="524"/>
            <p14:sldId id="548"/>
            <p14:sldId id="571"/>
            <p14:sldId id="572"/>
            <p14:sldId id="537"/>
            <p14:sldId id="464"/>
            <p14:sldId id="573"/>
            <p14:sldId id="577"/>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01" autoAdjust="0"/>
    <p:restoredTop sz="89832" autoAdjust="0"/>
  </p:normalViewPr>
  <p:slideViewPr>
    <p:cSldViewPr snapToGrid="0" snapToObjects="1">
      <p:cViewPr>
        <p:scale>
          <a:sx n="89" d="100"/>
          <a:sy n="89" d="100"/>
        </p:scale>
        <p:origin x="456" y="328"/>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54</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26/01/2017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26/01/2017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package" Target="../embeddings/Microsoft_Word_Document1.docx"/><Relationship Id="rId5" Type="http://schemas.openxmlformats.org/officeDocument/2006/relationships/image" Target="../media/image40.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42.emf"/><Relationship Id="rId6" Type="http://schemas.openxmlformats.org/officeDocument/2006/relationships/oleObject" Target="../embeddings/oleObject3.bin"/><Relationship Id="rId7" Type="http://schemas.openxmlformats.org/officeDocument/2006/relationships/image" Target="../media/image43.emf"/><Relationship Id="rId8" Type="http://schemas.openxmlformats.org/officeDocument/2006/relationships/image" Target="../media/image44.tif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26/01/2017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26/01/2017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405"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521374182"/>
              </p:ext>
            </p:extLst>
          </p:nvPr>
        </p:nvGraphicFramePr>
        <p:xfrm>
          <a:off x="4965894" y="3548164"/>
          <a:ext cx="2989792" cy="627856"/>
        </p:xfrm>
        <a:graphic>
          <a:graphicData uri="http://schemas.openxmlformats.org/presentationml/2006/ole">
            <mc:AlternateContent xmlns:mc="http://schemas.openxmlformats.org/markup-compatibility/2006">
              <mc:Choice xmlns:v="urn:schemas-microsoft-com:vml" Requires="v">
                <p:oleObj spid="_x0000_s1043"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4965894" y="3548164"/>
                        <a:ext cx="2989792" cy="627856"/>
                      </a:xfrm>
                      <a:prstGeom prst="rect">
                        <a:avLst/>
                      </a:prstGeom>
                    </p:spPr>
                  </p:pic>
                </p:oleObj>
              </mc:Fallback>
            </mc:AlternateContent>
          </a:graphicData>
        </a:graphic>
      </p:graphicFrame>
      <p:sp>
        <p:nvSpPr>
          <p:cNvPr id="2" name="TextBox 1"/>
          <p:cNvSpPr txBox="1"/>
          <p:nvPr/>
        </p:nvSpPr>
        <p:spPr>
          <a:xfrm>
            <a:off x="4307867" y="1479843"/>
            <a:ext cx="4528220" cy="1446550"/>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P</a:t>
            </a:r>
            <a:r>
              <a:rPr lang="en-US" sz="2000" dirty="0" err="1" smtClean="0">
                <a:solidFill>
                  <a:srgbClr val="000000"/>
                </a:solidFill>
                <a:cs typeface="Gill Sans" charset="0"/>
              </a:rPr>
              <a:t>enalised</a:t>
            </a:r>
            <a:r>
              <a:rPr lang="en-US" sz="2000" dirty="0" smtClean="0">
                <a:solidFill>
                  <a:srgbClr val="000000"/>
                </a:solidFill>
                <a:cs typeface="Gill Sans" charset="0"/>
              </a:rPr>
              <a:t> </a:t>
            </a:r>
            <a:r>
              <a:rPr lang="en-US" sz="2000" dirty="0">
                <a:solidFill>
                  <a:srgbClr val="000000"/>
                </a:solidFill>
                <a:cs typeface="Gill Sans" charset="0"/>
              </a:rPr>
              <a:t>l</a:t>
            </a:r>
            <a:r>
              <a:rPr lang="en-US" sz="2000" dirty="0" smtClean="0">
                <a:solidFill>
                  <a:srgbClr val="000000"/>
                </a:solidFill>
                <a:cs typeface="Gill Sans" charset="0"/>
              </a:rPr>
              <a:t>ogistic </a:t>
            </a:r>
            <a:r>
              <a:rPr lang="en-US" sz="2000" dirty="0">
                <a:solidFill>
                  <a:srgbClr val="000000"/>
                </a:solidFill>
                <a:cs typeface="Gill Sans" charset="0"/>
              </a:rPr>
              <a:t>regression </a:t>
            </a:r>
            <a:r>
              <a:rPr lang="en-US" sz="2000" dirty="0" smtClean="0">
                <a:solidFill>
                  <a:srgbClr val="000000"/>
                </a:solidFill>
                <a:cs typeface="Gill Sans" charset="0"/>
              </a:rPr>
              <a:t>is an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smtClean="0">
                <a:solidFill>
                  <a:srgbClr val="000000"/>
                </a:solidFill>
                <a:cs typeface="Gill Sans" charset="0"/>
              </a:rPr>
              <a:t>problem:</a:t>
            </a:r>
          </a:p>
          <a:p>
            <a:pPr marL="342900" indent="-342900" algn="just">
              <a:spcBef>
                <a:spcPct val="20000"/>
              </a:spcBef>
              <a:buFontTx/>
              <a:buChar char="-"/>
            </a:pPr>
            <a:r>
              <a:rPr lang="en-US" sz="2000" dirty="0" err="1" smtClean="0">
                <a:solidFill>
                  <a:srgbClr val="000000"/>
                </a:solidFill>
                <a:cs typeface="Gill Sans" charset="0"/>
              </a:rPr>
              <a:t>Maximise</a:t>
            </a:r>
            <a:r>
              <a:rPr lang="en-US" sz="2000" dirty="0" smtClean="0">
                <a:solidFill>
                  <a:srgbClr val="000000"/>
                </a:solidFill>
                <a:cs typeface="Gill Sans" charset="0"/>
              </a:rPr>
              <a:t> the likelihood</a:t>
            </a:r>
          </a:p>
          <a:p>
            <a:pPr marL="342900" indent="-342900" algn="just">
              <a:spcBef>
                <a:spcPct val="20000"/>
              </a:spcBef>
              <a:buFontTx/>
              <a:buChar char="-"/>
            </a:pPr>
            <a:r>
              <a:rPr lang="en-US" sz="2000" dirty="0" err="1" smtClean="0">
                <a:solidFill>
                  <a:srgbClr val="000000"/>
                </a:solidFill>
                <a:cs typeface="Gill Sans" charset="0"/>
              </a:rPr>
              <a:t>Minimise</a:t>
            </a:r>
            <a:r>
              <a:rPr lang="en-US" sz="2000" dirty="0" smtClean="0">
                <a:solidFill>
                  <a:srgbClr val="000000"/>
                </a:solidFill>
                <a:cs typeface="Gill Sans" charset="0"/>
              </a:rPr>
              <a:t> the penalty</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7521949"/>
              </p:ext>
            </p:extLst>
          </p:nvPr>
        </p:nvGraphicFramePr>
        <p:xfrm>
          <a:off x="4508297" y="4760187"/>
          <a:ext cx="3904986" cy="889494"/>
        </p:xfrm>
        <a:graphic>
          <a:graphicData uri="http://schemas.openxmlformats.org/presentationml/2006/ole">
            <mc:AlternateContent xmlns:mc="http://schemas.openxmlformats.org/markup-compatibility/2006">
              <mc:Choice xmlns:v="urn:schemas-microsoft-com:vml" Requires="v">
                <p:oleObj spid="_x0000_s1044"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508297" y="4760187"/>
                        <a:ext cx="3904986" cy="889494"/>
                      </a:xfrm>
                      <a:prstGeom prst="rect">
                        <a:avLst/>
                      </a:prstGeom>
                    </p:spPr>
                  </p:pic>
                </p:oleObj>
              </mc:Fallback>
            </mc:AlternateContent>
          </a:graphicData>
        </a:graphic>
      </p:graphicFrame>
      <p:sp>
        <p:nvSpPr>
          <p:cNvPr id="19" name="TextBox 18"/>
          <p:cNvSpPr txBox="1"/>
          <p:nvPr/>
        </p:nvSpPr>
        <p:spPr>
          <a:xfrm>
            <a:off x="4307867" y="4253812"/>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14" name="Rectangle 13"/>
          <p:cNvSpPr/>
          <p:nvPr/>
        </p:nvSpPr>
        <p:spPr>
          <a:xfrm>
            <a:off x="6915150" y="5852044"/>
            <a:ext cx="2200275" cy="338554"/>
          </a:xfrm>
          <a:prstGeom prst="rect">
            <a:avLst/>
          </a:prstGeom>
        </p:spPr>
        <p:txBody>
          <a:bodyPr wrap="square">
            <a:spAutoFit/>
          </a:bodyPr>
          <a:lstStyle/>
          <a:p>
            <a:pPr algn="just"/>
            <a:r>
              <a:rPr lang="en-GB" sz="1600" baseline="30000" dirty="0" smtClean="0">
                <a:latin typeface="Calibri"/>
                <a:ea typeface="Times New Roman"/>
                <a:cs typeface="Calibri"/>
              </a:rPr>
              <a:t>1</a:t>
            </a:r>
            <a:r>
              <a:rPr lang="en-GB" sz="1600" dirty="0" smtClean="0">
                <a:latin typeface="Calibri"/>
                <a:ea typeface="Times New Roman"/>
                <a:cs typeface="Calibri"/>
              </a:rPr>
              <a:t>Vlassis</a:t>
            </a:r>
            <a:r>
              <a:rPr lang="en-GB" sz="1600" dirty="0">
                <a:latin typeface="Calibri"/>
                <a:ea typeface="Times New Roman"/>
                <a:cs typeface="Calibri"/>
              </a:rPr>
              <a:t>, </a:t>
            </a:r>
            <a:r>
              <a:rPr lang="en-GB" sz="1600" dirty="0" smtClean="0">
                <a:latin typeface="Calibri"/>
                <a:ea typeface="Times New Roman"/>
                <a:cs typeface="Calibri"/>
              </a:rPr>
              <a:t>2015</a:t>
            </a:r>
            <a:endParaRPr lang="en-US" sz="1600" dirty="0">
              <a:latin typeface="Calibri"/>
              <a:cs typeface="Calibri"/>
            </a:endParaRPr>
          </a:p>
        </p:txBody>
      </p:sp>
      <p:sp>
        <p:nvSpPr>
          <p:cNvPr id="4" name="TextBox 3"/>
          <p:cNvSpPr txBox="1"/>
          <p:nvPr/>
        </p:nvSpPr>
        <p:spPr>
          <a:xfrm>
            <a:off x="246861" y="1435699"/>
            <a:ext cx="3718312" cy="2862322"/>
          </a:xfrm>
          <a:prstGeom prst="rect">
            <a:avLst/>
          </a:prstGeom>
          <a:noFill/>
        </p:spPr>
        <p:txBody>
          <a:bodyPr wrap="square" rtlCol="0">
            <a:spAutoFit/>
          </a:bodyPr>
          <a:lstStyle/>
          <a:p>
            <a:pPr algn="just"/>
            <a:r>
              <a:rPr lang="en-GB" sz="2000" b="1" dirty="0" smtClean="0"/>
              <a:t>GenePEN</a:t>
            </a:r>
            <a:r>
              <a:rPr lang="en-GB" sz="2000" b="1" baseline="30000" dirty="0" smtClean="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a:t>
            </a:r>
          </a:p>
          <a:p>
            <a:r>
              <a:rPr lang="en-GB" dirty="0" smtClean="0"/>
              <a:t>Using a biological network as prior</a:t>
            </a:r>
            <a:endParaRPr lang="en-GB" dirty="0"/>
          </a:p>
        </p:txBody>
      </p:sp>
      <p:pic>
        <p:nvPicPr>
          <p:cNvPr id="10" name="Picture 9"/>
          <p:cNvPicPr>
            <a:picLocks noChangeAspect="1"/>
          </p:cNvPicPr>
          <p:nvPr/>
        </p:nvPicPr>
        <p:blipFill>
          <a:blip r:embed="rId8"/>
          <a:stretch>
            <a:fillRect/>
          </a:stretch>
        </p:blipFill>
        <p:spPr>
          <a:xfrm>
            <a:off x="114941" y="4375813"/>
            <a:ext cx="3948194" cy="1658241"/>
          </a:xfrm>
          <a:prstGeom prst="rect">
            <a:avLst/>
          </a:prstGeom>
        </p:spPr>
      </p:pic>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err="1" smtClean="0"/>
              <a:t>MultiPEN</a:t>
            </a:r>
            <a:r>
              <a:rPr lang="en-GB" dirty="0" smtClean="0"/>
              <a:t>: extending </a:t>
            </a:r>
            <a:r>
              <a:rPr lang="en-GB" dirty="0" err="1" smtClean="0"/>
              <a:t>GenePEN</a:t>
            </a:r>
            <a:r>
              <a:rPr lang="en-GB" dirty="0" smtClean="0"/>
              <a:t> to work with multi-omics data</a:t>
            </a:r>
            <a:endParaRPr lang="en-GB" baseline="30000" dirty="0"/>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1155E-A3FD-4EE7-A33A-F1CCB97C28DF}"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pic>
        <p:nvPicPr>
          <p:cNvPr id="10" name="Picture 9"/>
          <p:cNvPicPr>
            <a:picLocks noChangeAspect="1"/>
          </p:cNvPicPr>
          <p:nvPr/>
        </p:nvPicPr>
        <p:blipFill rotWithShape="1">
          <a:blip r:embed="rId2"/>
          <a:srcRect t="58193"/>
          <a:stretch/>
        </p:blipFill>
        <p:spPr>
          <a:xfrm>
            <a:off x="259660" y="513449"/>
            <a:ext cx="8699500" cy="1895475"/>
          </a:xfrm>
          <a:prstGeom prst="rect">
            <a:avLst/>
          </a:prstGeom>
        </p:spPr>
      </p:pic>
      <p:pic>
        <p:nvPicPr>
          <p:cNvPr id="5" name="Picture 4"/>
          <p:cNvPicPr>
            <a:picLocks noChangeAspect="1"/>
          </p:cNvPicPr>
          <p:nvPr/>
        </p:nvPicPr>
        <p:blipFill>
          <a:blip r:embed="rId3"/>
          <a:stretch>
            <a:fillRect/>
          </a:stretch>
        </p:blipFill>
        <p:spPr>
          <a:xfrm>
            <a:off x="1809750" y="2706237"/>
            <a:ext cx="5181600" cy="3352800"/>
          </a:xfrm>
          <a:prstGeom prst="rect">
            <a:avLst/>
          </a:prstGeom>
        </p:spPr>
      </p:pic>
    </p:spTree>
    <p:extLst>
      <p:ext uri="{BB962C8B-B14F-4D97-AF65-F5344CB8AC3E}">
        <p14:creationId xmlns:p14="http://schemas.microsoft.com/office/powerpoint/2010/main" val="326352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
        <p:nvSpPr>
          <p:cNvPr id="5" name="Rectangle 4"/>
          <p:cNvSpPr/>
          <p:nvPr/>
        </p:nvSpPr>
        <p:spPr>
          <a:xfrm>
            <a:off x="457200" y="5947370"/>
            <a:ext cx="8486775" cy="276999"/>
          </a:xfrm>
          <a:prstGeom prst="rect">
            <a:avLst/>
          </a:prstGeom>
        </p:spPr>
        <p:txBody>
          <a:bodyPr wrap="square">
            <a:spAutoFit/>
          </a:bodyPr>
          <a:lstStyle/>
          <a:p>
            <a:r>
              <a:rPr lang="en-GB" sz="1200" dirty="0"/>
              <a:t>http://3.bp.blogspot.com/-dofu6J0sZ8o/UrctKb69QdI/</a:t>
            </a:r>
            <a:r>
              <a:rPr lang="en-GB" sz="1200" dirty="0" err="1"/>
              <a:t>AAAAAAAADfg</a:t>
            </a:r>
            <a:r>
              <a:rPr lang="en-GB" sz="1200" dirty="0"/>
              <a:t>/79ewPecn5XU/s1600/</a:t>
            </a:r>
            <a:r>
              <a:rPr lang="en-GB" sz="1200" dirty="0" err="1"/>
              <a:t>scikit</a:t>
            </a:r>
            <a:r>
              <a:rPr lang="en-GB" sz="1200" dirty="0"/>
              <a:t>-learn-flow-</a:t>
            </a:r>
            <a:r>
              <a:rPr lang="en-GB" sz="1200" dirty="0" err="1"/>
              <a:t>chart.jpg</a:t>
            </a:r>
            <a:endParaRPr lang="en-GB" sz="1200" dirty="0"/>
          </a:p>
        </p:txBody>
      </p:sp>
      <p:pic>
        <p:nvPicPr>
          <p:cNvPr id="6" name="Picture 5"/>
          <p:cNvPicPr>
            <a:picLocks noChangeAspect="1"/>
          </p:cNvPicPr>
          <p:nvPr/>
        </p:nvPicPr>
        <p:blipFill>
          <a:blip r:embed="rId2"/>
          <a:stretch>
            <a:fillRect/>
          </a:stretch>
        </p:blipFill>
        <p:spPr>
          <a:xfrm>
            <a:off x="0" y="442912"/>
            <a:ext cx="9144000" cy="5057775"/>
          </a:xfrm>
          <a:prstGeom prst="rect">
            <a:avLst/>
          </a:prstGeom>
        </p:spPr>
      </p:pic>
    </p:spTree>
    <p:extLst>
      <p:ext uri="{BB962C8B-B14F-4D97-AF65-F5344CB8AC3E}">
        <p14:creationId xmlns:p14="http://schemas.microsoft.com/office/powerpoint/2010/main" val="8039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51</a:t>
            </a:fld>
            <a:endParaRPr lang="en-US"/>
          </a:p>
        </p:txBody>
      </p:sp>
    </p:spTree>
    <p:extLst>
      <p:ext uri="{BB962C8B-B14F-4D97-AF65-F5344CB8AC3E}">
        <p14:creationId xmlns:p14="http://schemas.microsoft.com/office/powerpoint/2010/main" val="11595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53</a:t>
            </a:fld>
            <a:endParaRPr lang="en-US"/>
          </a:p>
        </p:txBody>
      </p:sp>
    </p:spTree>
    <p:extLst>
      <p:ext uri="{BB962C8B-B14F-4D97-AF65-F5344CB8AC3E}">
        <p14:creationId xmlns:p14="http://schemas.microsoft.com/office/powerpoint/2010/main" val="379374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54</a:t>
            </a:fld>
            <a:endParaRPr lang="en-US"/>
          </a:p>
        </p:txBody>
      </p:sp>
    </p:spTree>
    <p:extLst>
      <p:ext uri="{BB962C8B-B14F-4D97-AF65-F5344CB8AC3E}">
        <p14:creationId xmlns:p14="http://schemas.microsoft.com/office/powerpoint/2010/main" val="180433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55</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80"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32679</TotalTime>
  <Words>2998</Words>
  <Application>Microsoft Macintosh PowerPoint</Application>
  <PresentationFormat>On-screen Show (4:3)</PresentationFormat>
  <Paragraphs>622</Paragraphs>
  <Slides>55</Slides>
  <Notes>13</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4" baseType="lpstr">
      <vt:lpstr>Calibri</vt:lpstr>
      <vt:lpstr>Gill Sans</vt:lpstr>
      <vt:lpstr>ＭＳ Ｐゴシック</vt:lpstr>
      <vt:lpstr>Roboto</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ONION: BIOMARKER DISCOVERY in sub-netwroks </vt:lpstr>
      <vt:lpstr>PowerPoint Presentation</vt:lpstr>
      <vt:lpstr>PowerPoint Presentation</vt:lpstr>
      <vt:lpstr>Integration of transcriptomics and metabolomics data</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478</cp:revision>
  <dcterms:created xsi:type="dcterms:W3CDTF">2013-03-16T21:23:41Z</dcterms:created>
  <dcterms:modified xsi:type="dcterms:W3CDTF">2017-01-26T09:29:37Z</dcterms:modified>
</cp:coreProperties>
</file>